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1" r:id="rId5"/>
    <p:sldId id="277" r:id="rId6"/>
    <p:sldId id="272" r:id="rId7"/>
    <p:sldId id="273" r:id="rId8"/>
    <p:sldId id="274" r:id="rId9"/>
    <p:sldId id="270" r:id="rId10"/>
  </p:sldIdLst>
  <p:sldSz cx="9144000" cy="6858000" type="screen4x3"/>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8" d="100"/>
          <a:sy n="88" d="100"/>
        </p:scale>
        <p:origin x="133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15/04/2020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359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15/04/2020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305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15/04/2020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18912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15/04/2020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05468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507576-A016-4683-88B3-E65F13EE7B43}" type="datetimeFigureOut">
              <a:rPr lang="es-CO" smtClean="0"/>
              <a:t>15/04/2020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1157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507576-A016-4683-88B3-E65F13EE7B43}" type="datetimeFigureOut">
              <a:rPr lang="es-CO" smtClean="0"/>
              <a:t>15/04/2020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1272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507576-A016-4683-88B3-E65F13EE7B43}" type="datetimeFigureOut">
              <a:rPr lang="es-CO" smtClean="0"/>
              <a:t>15/04/2020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94511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507576-A016-4683-88B3-E65F13EE7B43}" type="datetimeFigureOut">
              <a:rPr lang="es-CO" smtClean="0"/>
              <a:t>15/04/2020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50422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07576-A016-4683-88B3-E65F13EE7B43}" type="datetimeFigureOut">
              <a:rPr lang="es-CO" smtClean="0"/>
              <a:t>15/04/2020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9740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07576-A016-4683-88B3-E65F13EE7B43}" type="datetimeFigureOut">
              <a:rPr lang="es-CO" smtClean="0"/>
              <a:t>15/04/2020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2401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07576-A016-4683-88B3-E65F13EE7B43}" type="datetimeFigureOut">
              <a:rPr lang="es-CO" smtClean="0"/>
              <a:t>15/04/2020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94181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07576-A016-4683-88B3-E65F13EE7B43}" type="datetimeFigureOut">
              <a:rPr lang="es-CO" smtClean="0"/>
              <a:t>15/04/2020</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6B414-73EB-4861-9E9D-6B5131A335CC}" type="slidenum">
              <a:rPr lang="es-CO" smtClean="0"/>
              <a:t>‹Nº›</a:t>
            </a:fld>
            <a:endParaRPr lang="es-CO"/>
          </a:p>
        </p:txBody>
      </p:sp>
    </p:spTree>
    <p:extLst>
      <p:ext uri="{BB962C8B-B14F-4D97-AF65-F5344CB8AC3E}">
        <p14:creationId xmlns:p14="http://schemas.microsoft.com/office/powerpoint/2010/main" val="254349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3448" y="2842932"/>
            <a:ext cx="4783015" cy="1200329"/>
          </a:xfrm>
          <a:prstGeom prst="rect">
            <a:avLst/>
          </a:prstGeom>
          <a:noFill/>
        </p:spPr>
        <p:txBody>
          <a:bodyPr wrap="square" rtlCol="0">
            <a:spAutoFit/>
          </a:bodyPr>
          <a:lstStyle/>
          <a:p>
            <a:pPr algn="ctr"/>
            <a:r>
              <a:rPr lang="es-CO" sz="2400" dirty="0" smtClean="0">
                <a:solidFill>
                  <a:schemeClr val="bg1">
                    <a:lumMod val="95000"/>
                  </a:schemeClr>
                </a:solidFill>
              </a:rPr>
              <a:t>Informe del Proceso de Contratación </a:t>
            </a:r>
          </a:p>
          <a:p>
            <a:pPr algn="ctr"/>
            <a:r>
              <a:rPr lang="es-CO" sz="2400" dirty="0" smtClean="0">
                <a:solidFill>
                  <a:schemeClr val="bg1">
                    <a:lumMod val="95000"/>
                  </a:schemeClr>
                </a:solidFill>
              </a:rPr>
              <a:t>LAVADO Y DESINFECCION </a:t>
            </a:r>
          </a:p>
          <a:p>
            <a:pPr algn="ctr"/>
            <a:r>
              <a:rPr lang="es-CO" sz="2400" dirty="0" smtClean="0">
                <a:solidFill>
                  <a:schemeClr val="bg1">
                    <a:lumMod val="95000"/>
                  </a:schemeClr>
                </a:solidFill>
              </a:rPr>
              <a:t>DE AREAS PUBLICAS PEATONALES</a:t>
            </a:r>
          </a:p>
        </p:txBody>
      </p:sp>
    </p:spTree>
    <p:extLst>
      <p:ext uri="{BB962C8B-B14F-4D97-AF65-F5344CB8AC3E}">
        <p14:creationId xmlns:p14="http://schemas.microsoft.com/office/powerpoint/2010/main" val="311101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95754" y="140676"/>
            <a:ext cx="6752492" cy="523220"/>
          </a:xfrm>
          <a:prstGeom prst="rect">
            <a:avLst/>
          </a:prstGeom>
          <a:noFill/>
        </p:spPr>
        <p:txBody>
          <a:bodyPr wrap="square" rtlCol="0">
            <a:spAutoFit/>
          </a:bodyPr>
          <a:lstStyle/>
          <a:p>
            <a:pPr algn="ctr"/>
            <a:r>
              <a:rPr lang="es-CO" sz="2800" dirty="0" smtClean="0"/>
              <a:t>MARCO JURIDICO</a:t>
            </a:r>
          </a:p>
        </p:txBody>
      </p:sp>
      <p:sp>
        <p:nvSpPr>
          <p:cNvPr id="4" name="3 Rectángulo redondeado"/>
          <p:cNvSpPr/>
          <p:nvPr/>
        </p:nvSpPr>
        <p:spPr>
          <a:xfrm>
            <a:off x="504967" y="1206114"/>
            <a:ext cx="8134066" cy="497632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La </a:t>
            </a:r>
            <a:r>
              <a:rPr lang="es-CO" dirty="0">
                <a:solidFill>
                  <a:schemeClr val="tx1"/>
                </a:solidFill>
              </a:rPr>
              <a:t>Comisión de Regulación de Agua Potable y Saneamiento Básico (CRA) de acuerdo con la directriz y lineamientos del Gobierno Nacional y la emergencia sanitaria decretada por el Ministerio de Salud, a través de la Resolución 911 del 2020, definió medidas regulatorias transitorias en beneficio de la población. </a:t>
            </a:r>
            <a:endParaRPr lang="es-CO" dirty="0" smtClean="0">
              <a:solidFill>
                <a:schemeClr val="tx1"/>
              </a:solidFill>
            </a:endParaRPr>
          </a:p>
          <a:p>
            <a:pPr algn="just"/>
            <a:endParaRPr lang="es-CO" dirty="0">
              <a:solidFill>
                <a:schemeClr val="tx1"/>
              </a:solidFill>
            </a:endParaRPr>
          </a:p>
          <a:p>
            <a:pPr algn="just"/>
            <a:r>
              <a:rPr lang="es-CO" dirty="0" smtClean="0">
                <a:solidFill>
                  <a:schemeClr val="tx1"/>
                </a:solidFill>
              </a:rPr>
              <a:t>Dentro </a:t>
            </a:r>
            <a:r>
              <a:rPr lang="es-CO" dirty="0">
                <a:solidFill>
                  <a:schemeClr val="tx1"/>
                </a:solidFill>
              </a:rPr>
              <a:t>de las órdenes que regirán desde el 18 de marzo está la de realizar el lavado de vías de alto tráfico peatonal como mínimo con una frecuencia semanal, en articulación con el municipio y/o distrito respectivo. </a:t>
            </a:r>
            <a:endParaRPr lang="es-CO" dirty="0" smtClean="0">
              <a:solidFill>
                <a:schemeClr val="tx1"/>
              </a:solidFill>
            </a:endParaRPr>
          </a:p>
          <a:p>
            <a:pPr algn="just"/>
            <a:endParaRPr lang="es-CO" dirty="0">
              <a:solidFill>
                <a:schemeClr val="tx1"/>
              </a:solidFill>
            </a:endParaRPr>
          </a:p>
          <a:p>
            <a:pPr algn="just"/>
            <a:r>
              <a:rPr lang="es-CO" dirty="0" smtClean="0">
                <a:solidFill>
                  <a:schemeClr val="tx1"/>
                </a:solidFill>
              </a:rPr>
              <a:t>Al </a:t>
            </a:r>
            <a:r>
              <a:rPr lang="es-CO" dirty="0">
                <a:solidFill>
                  <a:schemeClr val="tx1"/>
                </a:solidFill>
              </a:rPr>
              <a:t>respecto precisa la </a:t>
            </a:r>
            <a:r>
              <a:rPr lang="es-CO" dirty="0" smtClean="0">
                <a:solidFill>
                  <a:schemeClr val="tx1"/>
                </a:solidFill>
              </a:rPr>
              <a:t>CRA, </a:t>
            </a:r>
            <a:r>
              <a:rPr lang="es-CO" dirty="0">
                <a:solidFill>
                  <a:schemeClr val="tx1"/>
                </a:solidFill>
              </a:rPr>
              <a:t>que </a:t>
            </a:r>
            <a:r>
              <a:rPr lang="es-CO" b="1" dirty="0">
                <a:solidFill>
                  <a:schemeClr val="tx1"/>
                </a:solidFill>
              </a:rPr>
              <a:t>el lavado de áreas públicas durante la emergencia sanitaria deberá incorporar procedimientos de desinfección de superficies, para lo cual es necesario que previo a la aplicación del desinfectante, se efectúe la remoción de suciedad con ayuda de detergente o jabón y posteriormente una vez se encuentre libre de suciedad, se realice la aplicación del desinfectante en solución.</a:t>
            </a:r>
          </a:p>
        </p:txBody>
      </p:sp>
    </p:spTree>
    <p:extLst>
      <p:ext uri="{BB962C8B-B14F-4D97-AF65-F5344CB8AC3E}">
        <p14:creationId xmlns:p14="http://schemas.microsoft.com/office/powerpoint/2010/main" val="269239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95754" y="140676"/>
            <a:ext cx="6752492" cy="523220"/>
          </a:xfrm>
          <a:prstGeom prst="rect">
            <a:avLst/>
          </a:prstGeom>
          <a:noFill/>
        </p:spPr>
        <p:txBody>
          <a:bodyPr wrap="square" rtlCol="0">
            <a:spAutoFit/>
          </a:bodyPr>
          <a:lstStyle/>
          <a:p>
            <a:pPr algn="ctr"/>
            <a:r>
              <a:rPr lang="es-CO" sz="2800" dirty="0" smtClean="0"/>
              <a:t>PROCEOS PRECONTRACTUAL</a:t>
            </a:r>
          </a:p>
        </p:txBody>
      </p:sp>
      <p:sp>
        <p:nvSpPr>
          <p:cNvPr id="5" name="2 Rectángulo redondeado"/>
          <p:cNvSpPr/>
          <p:nvPr/>
        </p:nvSpPr>
        <p:spPr>
          <a:xfrm>
            <a:off x="95536" y="1241095"/>
            <a:ext cx="5390866" cy="4867137"/>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dirty="0" smtClean="0">
                <a:solidFill>
                  <a:schemeClr val="tx1"/>
                </a:solidFill>
              </a:rPr>
              <a:t>El día 31 de marzo en comité de riesgo municipal se determino que la empresa debía realizar los el Lavado y Desinfección de algunas áreas públicas de trafico peatonal, donde se estableció los siguientes sitios: </a:t>
            </a:r>
            <a:r>
              <a:rPr lang="es-CO" sz="2000" dirty="0">
                <a:solidFill>
                  <a:schemeClr val="tx1"/>
                </a:solidFill>
              </a:rPr>
              <a:t>Plazoleta del CAM, Hospital Santa Mónica, Clínica Avellana, C</a:t>
            </a:r>
            <a:r>
              <a:rPr lang="es-CO" sz="2000" dirty="0" smtClean="0">
                <a:solidFill>
                  <a:schemeClr val="tx1"/>
                </a:solidFill>
              </a:rPr>
              <a:t>asa de Justicia, fiscalía, Secretaria </a:t>
            </a:r>
            <a:r>
              <a:rPr lang="es-CO" sz="2000" dirty="0">
                <a:solidFill>
                  <a:schemeClr val="tx1"/>
                </a:solidFill>
              </a:rPr>
              <a:t>de Salud, Hogares para adultos mayores </a:t>
            </a:r>
            <a:r>
              <a:rPr lang="es-CO" sz="2000" dirty="0" smtClean="0">
                <a:solidFill>
                  <a:schemeClr val="tx1"/>
                </a:solidFill>
              </a:rPr>
              <a:t>y  algunas de las </a:t>
            </a:r>
            <a:r>
              <a:rPr lang="es-CO" sz="2000" dirty="0">
                <a:solidFill>
                  <a:schemeClr val="tx1"/>
                </a:solidFill>
              </a:rPr>
              <a:t>Droguerías mas concurridas </a:t>
            </a:r>
            <a:r>
              <a:rPr lang="es-CO" sz="2000" dirty="0" smtClean="0">
                <a:solidFill>
                  <a:schemeClr val="tx1"/>
                </a:solidFill>
              </a:rPr>
              <a:t>de Dosquebradas. </a:t>
            </a:r>
            <a:endParaRPr lang="es-CO" sz="2000" dirty="0">
              <a:solidFill>
                <a:schemeClr val="tx1"/>
              </a:solidFill>
            </a:endParaRPr>
          </a:p>
          <a:p>
            <a:pPr algn="just"/>
            <a:r>
              <a:rPr lang="es-CO" sz="2000" dirty="0" smtClean="0">
                <a:solidFill>
                  <a:schemeClr val="tx1"/>
                </a:solidFill>
              </a:rPr>
              <a:t> </a:t>
            </a:r>
            <a:endParaRPr lang="es-CO" sz="2000" dirty="0">
              <a:solidFill>
                <a:schemeClr val="tx1"/>
              </a:solidFill>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359" y="1022346"/>
            <a:ext cx="3282287" cy="203475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3359" y="3149496"/>
            <a:ext cx="1641143" cy="1123951"/>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3449" y="3139971"/>
            <a:ext cx="1542197" cy="1143000"/>
          </a:xfrm>
          <a:prstGeom prst="rect">
            <a:avLst/>
          </a:prstGeom>
        </p:spPr>
      </p:pic>
      <p:pic>
        <p:nvPicPr>
          <p:cNvPr id="9"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417" y="4380930"/>
            <a:ext cx="3282287" cy="1951630"/>
          </a:xfrm>
          <a:prstGeom prst="rect">
            <a:avLst/>
          </a:prstGeom>
        </p:spPr>
      </p:pic>
    </p:spTree>
    <p:extLst>
      <p:ext uri="{BB962C8B-B14F-4D97-AF65-F5344CB8AC3E}">
        <p14:creationId xmlns:p14="http://schemas.microsoft.com/office/powerpoint/2010/main" val="403829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68238"/>
            <a:ext cx="5745707" cy="954107"/>
          </a:xfrm>
          <a:prstGeom prst="rect">
            <a:avLst/>
          </a:prstGeom>
          <a:noFill/>
        </p:spPr>
        <p:txBody>
          <a:bodyPr wrap="square" rtlCol="0">
            <a:spAutoFit/>
          </a:bodyPr>
          <a:lstStyle/>
          <a:p>
            <a:pPr algn="ctr"/>
            <a:r>
              <a:rPr lang="es-CO" sz="2800" b="1" dirty="0" smtClean="0"/>
              <a:t>DETERMINACION DE AREAS DE LAVADO Y DESINFECCION </a:t>
            </a:r>
            <a:endParaRPr lang="es-CO" sz="2800" b="1" dirty="0"/>
          </a:p>
        </p:txBody>
      </p:sp>
      <p:sp>
        <p:nvSpPr>
          <p:cNvPr id="3" name="2 Rectángulo redondeado"/>
          <p:cNvSpPr/>
          <p:nvPr/>
        </p:nvSpPr>
        <p:spPr>
          <a:xfrm>
            <a:off x="1766883" y="4612809"/>
            <a:ext cx="5704114" cy="1491899"/>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dirty="0">
                <a:solidFill>
                  <a:schemeClr val="tx1"/>
                </a:solidFill>
              </a:rPr>
              <a:t>Se determino un área de trabajo de </a:t>
            </a:r>
            <a:r>
              <a:rPr lang="es-CO" sz="2000" b="1" dirty="0">
                <a:solidFill>
                  <a:schemeClr val="tx1"/>
                </a:solidFill>
              </a:rPr>
              <a:t>4.400 mt</a:t>
            </a:r>
            <a:r>
              <a:rPr lang="es-CO" sz="2000" b="1" baseline="40000" dirty="0">
                <a:solidFill>
                  <a:schemeClr val="tx1"/>
                </a:solidFill>
              </a:rPr>
              <a:t>2</a:t>
            </a:r>
            <a:r>
              <a:rPr lang="es-CO" sz="2000" b="1" dirty="0">
                <a:solidFill>
                  <a:schemeClr val="tx1"/>
                </a:solidFill>
              </a:rPr>
              <a:t>, </a:t>
            </a:r>
            <a:r>
              <a:rPr lang="es-CO" sz="2000" dirty="0">
                <a:solidFill>
                  <a:schemeClr val="tx1"/>
                </a:solidFill>
              </a:rPr>
              <a:t>las cuales serán lavadas y desinfectadas al menos 1 vez a la semana durante un </a:t>
            </a:r>
            <a:r>
              <a:rPr lang="es-CO" sz="2000" dirty="0" smtClean="0">
                <a:solidFill>
                  <a:schemeClr val="tx1"/>
                </a:solidFill>
              </a:rPr>
              <a:t>mes. Para un total de</a:t>
            </a:r>
            <a:r>
              <a:rPr lang="es-CO" sz="2000" b="1" dirty="0" smtClean="0">
                <a:solidFill>
                  <a:schemeClr val="tx1"/>
                </a:solidFill>
              </a:rPr>
              <a:t> 17.600 mt2</a:t>
            </a:r>
            <a:endParaRPr lang="es-CO" sz="2000" b="1" dirty="0">
              <a:solidFill>
                <a:schemeClr val="tx1"/>
              </a:solidFill>
            </a:endParaRPr>
          </a:p>
          <a:p>
            <a:pPr algn="just"/>
            <a:endParaRPr lang="es-CO" sz="2000" dirty="0">
              <a:solidFill>
                <a:schemeClr val="tx1"/>
              </a:solidFill>
            </a:endParaRPr>
          </a:p>
        </p:txBody>
      </p:sp>
      <p:pic>
        <p:nvPicPr>
          <p:cNvPr id="12" name="Imagen 11"/>
          <p:cNvPicPr>
            <a:picLocks noChangeAspect="1"/>
          </p:cNvPicPr>
          <p:nvPr/>
        </p:nvPicPr>
        <p:blipFill>
          <a:blip r:embed="rId3"/>
          <a:stretch>
            <a:fillRect/>
          </a:stretch>
        </p:blipFill>
        <p:spPr>
          <a:xfrm>
            <a:off x="426720" y="1438490"/>
            <a:ext cx="8384440" cy="2862677"/>
          </a:xfrm>
          <a:prstGeom prst="rect">
            <a:avLst/>
          </a:prstGeom>
        </p:spPr>
      </p:pic>
    </p:spTree>
    <p:extLst>
      <p:ext uri="{BB962C8B-B14F-4D97-AF65-F5344CB8AC3E}">
        <p14:creationId xmlns:p14="http://schemas.microsoft.com/office/powerpoint/2010/main" val="405925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68238"/>
            <a:ext cx="5745707" cy="1384995"/>
          </a:xfrm>
          <a:prstGeom prst="rect">
            <a:avLst/>
          </a:prstGeom>
          <a:noFill/>
        </p:spPr>
        <p:txBody>
          <a:bodyPr wrap="square" rtlCol="0">
            <a:spAutoFit/>
          </a:bodyPr>
          <a:lstStyle/>
          <a:p>
            <a:pPr algn="ctr"/>
            <a:r>
              <a:rPr lang="es-CO" sz="2800" b="1" dirty="0" smtClean="0"/>
              <a:t>PROCESO PRECONTRACTUAL DE LAVADO Y DESINFECCION DE AREAS PUBLICAS</a:t>
            </a:r>
            <a:endParaRPr lang="es-CO" sz="2800" b="1" dirty="0"/>
          </a:p>
        </p:txBody>
      </p:sp>
      <p:graphicFrame>
        <p:nvGraphicFramePr>
          <p:cNvPr id="5" name="Tabla 4"/>
          <p:cNvGraphicFramePr>
            <a:graphicFrameLocks noGrp="1"/>
          </p:cNvGraphicFramePr>
          <p:nvPr>
            <p:extLst>
              <p:ext uri="{D42A27DB-BD31-4B8C-83A1-F6EECF244321}">
                <p14:modId xmlns:p14="http://schemas.microsoft.com/office/powerpoint/2010/main" val="4115465077"/>
              </p:ext>
            </p:extLst>
          </p:nvPr>
        </p:nvGraphicFramePr>
        <p:xfrm>
          <a:off x="809897" y="1951428"/>
          <a:ext cx="7393577" cy="1915177"/>
        </p:xfrm>
        <a:graphic>
          <a:graphicData uri="http://schemas.openxmlformats.org/drawingml/2006/table">
            <a:tbl>
              <a:tblPr firstRow="1" firstCol="1" bandRow="1">
                <a:tableStyleId>{5C22544A-7EE6-4342-B048-85BDC9FD1C3A}</a:tableStyleId>
              </a:tblPr>
              <a:tblGrid>
                <a:gridCol w="1265780">
                  <a:extLst>
                    <a:ext uri="{9D8B030D-6E8A-4147-A177-3AD203B41FA5}">
                      <a16:colId xmlns:a16="http://schemas.microsoft.com/office/drawing/2014/main" val="2773275163"/>
                    </a:ext>
                  </a:extLst>
                </a:gridCol>
                <a:gridCol w="2512338">
                  <a:extLst>
                    <a:ext uri="{9D8B030D-6E8A-4147-A177-3AD203B41FA5}">
                      <a16:colId xmlns:a16="http://schemas.microsoft.com/office/drawing/2014/main" val="3274688856"/>
                    </a:ext>
                  </a:extLst>
                </a:gridCol>
                <a:gridCol w="1806990">
                  <a:extLst>
                    <a:ext uri="{9D8B030D-6E8A-4147-A177-3AD203B41FA5}">
                      <a16:colId xmlns:a16="http://schemas.microsoft.com/office/drawing/2014/main" val="246721628"/>
                    </a:ext>
                  </a:extLst>
                </a:gridCol>
                <a:gridCol w="1808469">
                  <a:extLst>
                    <a:ext uri="{9D8B030D-6E8A-4147-A177-3AD203B41FA5}">
                      <a16:colId xmlns:a16="http://schemas.microsoft.com/office/drawing/2014/main" val="381898567"/>
                    </a:ext>
                  </a:extLst>
                </a:gridCol>
              </a:tblGrid>
              <a:tr h="451471">
                <a:tc>
                  <a:txBody>
                    <a:bodyPr/>
                    <a:lstStyle/>
                    <a:p>
                      <a:pPr algn="l">
                        <a:spcAft>
                          <a:spcPts val="0"/>
                        </a:spcAft>
                      </a:pPr>
                      <a:r>
                        <a:rPr lang="es-CO" sz="900">
                          <a:effectLst/>
                        </a:rPr>
                        <a:t>NOMBRE DE PROVEEDOR:</a:t>
                      </a:r>
                      <a:endParaRPr lang="es-CO" sz="1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900">
                          <a:effectLst/>
                        </a:rPr>
                        <a:t>FUMIASEAR</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a:effectLst/>
                        </a:rPr>
                        <a:t>INDUASEO</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dirty="0">
                          <a:effectLst/>
                        </a:rPr>
                        <a:t>BIOSERVICIOS S.A.S</a:t>
                      </a:r>
                      <a:endParaRPr lang="es-CO"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56407874"/>
                  </a:ext>
                </a:extLst>
              </a:tr>
              <a:tr h="810668">
                <a:tc>
                  <a:txBody>
                    <a:bodyPr/>
                    <a:lstStyle/>
                    <a:p>
                      <a:pPr algn="l">
                        <a:spcAft>
                          <a:spcPts val="0"/>
                        </a:spcAft>
                      </a:pPr>
                      <a:r>
                        <a:rPr lang="es-CO" sz="900">
                          <a:effectLst/>
                        </a:rPr>
                        <a:t>PERSONA QUE ATIENDE:</a:t>
                      </a:r>
                      <a:endParaRPr lang="es-CO" sz="1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900">
                          <a:effectLst/>
                        </a:rPr>
                        <a:t>Víctor Hugo García</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spcAft>
                          <a:spcPts val="0"/>
                        </a:spcAft>
                      </a:pPr>
                      <a:r>
                        <a:rPr lang="es-CO" sz="900">
                          <a:effectLst/>
                        </a:rPr>
                        <a:t>La persona que atiende manifiesta que no están en condiciones de cotizar por la demanda que tienen en el momento con los hospitales y centros de salud del eje cafetero</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spcAft>
                          <a:spcPts val="0"/>
                        </a:spcAft>
                      </a:pPr>
                      <a:r>
                        <a:rPr lang="es-CO" sz="900">
                          <a:effectLst/>
                        </a:rPr>
                        <a:t>La persona que atiende manifiesta que no están en condiciones de cotizar por la demanda que tienen en el momento con los hospitales y centros de salud del eje cafetero</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49649799"/>
                  </a:ext>
                </a:extLst>
              </a:tr>
              <a:tr h="213926">
                <a:tc>
                  <a:txBody>
                    <a:bodyPr/>
                    <a:lstStyle/>
                    <a:p>
                      <a:pPr algn="l">
                        <a:spcAft>
                          <a:spcPts val="0"/>
                        </a:spcAft>
                      </a:pPr>
                      <a:r>
                        <a:rPr lang="es-CO" sz="900">
                          <a:effectLst/>
                        </a:rPr>
                        <a:t>EMAIL:</a:t>
                      </a:r>
                      <a:endParaRPr lang="es-CO" sz="1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900" dirty="0">
                          <a:effectLst/>
                        </a:rPr>
                        <a:t>fumiasear@hotmail.com</a:t>
                      </a:r>
                      <a:endParaRPr lang="es-CO"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000" u="none" strike="noStrike">
                          <a:effectLst/>
                        </a:rPr>
                        <a:t> </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000" u="none" strike="noStrike">
                          <a:effectLst/>
                        </a:rPr>
                        <a:t> </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71382168"/>
                  </a:ext>
                </a:extLst>
              </a:tr>
              <a:tr h="213926">
                <a:tc>
                  <a:txBody>
                    <a:bodyPr/>
                    <a:lstStyle/>
                    <a:p>
                      <a:pPr algn="l">
                        <a:spcAft>
                          <a:spcPts val="0"/>
                        </a:spcAft>
                      </a:pPr>
                      <a:r>
                        <a:rPr lang="es-CO" sz="900">
                          <a:effectLst/>
                        </a:rPr>
                        <a:t>TELEFONO:</a:t>
                      </a:r>
                      <a:endParaRPr lang="es-CO" sz="1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900">
                          <a:effectLst/>
                        </a:rPr>
                        <a:t>3164400215</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a:effectLst/>
                        </a:rPr>
                        <a:t>3104896634</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a:effectLst/>
                        </a:rPr>
                        <a:t>3148876383</a:t>
                      </a:r>
                      <a:endParaRPr lang="es-CO"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73151422"/>
                  </a:ext>
                </a:extLst>
              </a:tr>
              <a:tr h="225186">
                <a:tc>
                  <a:txBody>
                    <a:bodyPr/>
                    <a:lstStyle/>
                    <a:p>
                      <a:pPr algn="l">
                        <a:spcAft>
                          <a:spcPts val="0"/>
                        </a:spcAft>
                      </a:pPr>
                      <a:r>
                        <a:rPr lang="es-CO" sz="900">
                          <a:effectLst/>
                        </a:rPr>
                        <a:t>PRECIO:</a:t>
                      </a:r>
                      <a:endParaRPr lang="es-CO" sz="1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900" dirty="0">
                          <a:effectLst/>
                        </a:rPr>
                        <a:t>$ 2.400 x M2</a:t>
                      </a:r>
                      <a:endParaRPr lang="es-CO"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dirty="0">
                          <a:effectLst/>
                        </a:rPr>
                        <a:t>No brinda información</a:t>
                      </a:r>
                      <a:endParaRPr lang="es-CO"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O" sz="900" dirty="0">
                          <a:effectLst/>
                        </a:rPr>
                        <a:t>No brinda información</a:t>
                      </a:r>
                      <a:endParaRPr lang="es-CO"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001631611"/>
                  </a:ext>
                </a:extLst>
              </a:tr>
            </a:tbl>
          </a:graphicData>
        </a:graphic>
      </p:graphicFrame>
    </p:spTree>
    <p:extLst>
      <p:ext uri="{BB962C8B-B14F-4D97-AF65-F5344CB8AC3E}">
        <p14:creationId xmlns:p14="http://schemas.microsoft.com/office/powerpoint/2010/main" val="151459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68238"/>
            <a:ext cx="5745707" cy="954107"/>
          </a:xfrm>
          <a:prstGeom prst="rect">
            <a:avLst/>
          </a:prstGeom>
          <a:noFill/>
        </p:spPr>
        <p:txBody>
          <a:bodyPr wrap="square" rtlCol="0">
            <a:spAutoFit/>
          </a:bodyPr>
          <a:lstStyle/>
          <a:p>
            <a:pPr algn="ctr"/>
            <a:r>
              <a:rPr lang="es-CO" sz="2800" b="1" dirty="0" smtClean="0"/>
              <a:t>ALCANCE DEL CONTRATO DE LAVADO Y DESINFECCION DE AREAS PUBLICAS</a:t>
            </a:r>
            <a:endParaRPr lang="es-CO" sz="2800" b="1" dirty="0"/>
          </a:p>
        </p:txBody>
      </p:sp>
      <p:sp>
        <p:nvSpPr>
          <p:cNvPr id="3" name="2 Rectángulo redondeado"/>
          <p:cNvSpPr/>
          <p:nvPr/>
        </p:nvSpPr>
        <p:spPr>
          <a:xfrm>
            <a:off x="361657" y="1022345"/>
            <a:ext cx="4708486" cy="4984047"/>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smtClean="0">
                <a:solidFill>
                  <a:schemeClr val="tx1"/>
                </a:solidFill>
              </a:rPr>
              <a:t>El proceso se llevará a cabo de la siguiente forma:</a:t>
            </a:r>
          </a:p>
          <a:p>
            <a:pPr algn="just"/>
            <a:endParaRPr lang="es-CO" sz="1600" dirty="0" smtClean="0">
              <a:solidFill>
                <a:schemeClr val="tx1"/>
              </a:solidFill>
            </a:endParaRPr>
          </a:p>
          <a:p>
            <a:pPr marL="342900" indent="-342900" algn="just">
              <a:buAutoNum type="arabicPeriod"/>
            </a:pPr>
            <a:r>
              <a:rPr lang="es-CO" sz="1600" dirty="0" smtClean="0">
                <a:solidFill>
                  <a:schemeClr val="tx1"/>
                </a:solidFill>
              </a:rPr>
              <a:t>Remoción </a:t>
            </a:r>
            <a:r>
              <a:rPr lang="es-CO" sz="1600" dirty="0">
                <a:solidFill>
                  <a:schemeClr val="tx1"/>
                </a:solidFill>
              </a:rPr>
              <a:t>de la suciedad, con ayuda de detergente o </a:t>
            </a:r>
            <a:r>
              <a:rPr lang="es-CO" sz="1600" dirty="0" smtClean="0">
                <a:solidFill>
                  <a:schemeClr val="tx1"/>
                </a:solidFill>
              </a:rPr>
              <a:t>jabón y lavado a presión con hidrolavadora.</a:t>
            </a:r>
          </a:p>
          <a:p>
            <a:pPr algn="just"/>
            <a:endParaRPr lang="es-CO" sz="1600" dirty="0" smtClean="0">
              <a:solidFill>
                <a:schemeClr val="tx1"/>
              </a:solidFill>
            </a:endParaRPr>
          </a:p>
          <a:p>
            <a:pPr marL="342900" indent="-342900" algn="just">
              <a:buFont typeface="+mj-lt"/>
              <a:buAutoNum type="arabicPeriod" startAt="2"/>
            </a:pPr>
            <a:r>
              <a:rPr lang="es-CO" sz="1600" dirty="0" smtClean="0">
                <a:solidFill>
                  <a:schemeClr val="tx1"/>
                </a:solidFill>
              </a:rPr>
              <a:t>Una </a:t>
            </a:r>
            <a:r>
              <a:rPr lang="es-CO" sz="1600" dirty="0">
                <a:solidFill>
                  <a:schemeClr val="tx1"/>
                </a:solidFill>
              </a:rPr>
              <a:t>vez </a:t>
            </a:r>
            <a:r>
              <a:rPr lang="es-CO" sz="1600" dirty="0" smtClean="0">
                <a:solidFill>
                  <a:schemeClr val="tx1"/>
                </a:solidFill>
              </a:rPr>
              <a:t>la superficie se </a:t>
            </a:r>
            <a:r>
              <a:rPr lang="es-CO" sz="1600" dirty="0">
                <a:solidFill>
                  <a:schemeClr val="tx1"/>
                </a:solidFill>
              </a:rPr>
              <a:t>encuentre libre de suciedad, se </a:t>
            </a:r>
            <a:r>
              <a:rPr lang="es-CO" sz="1600" dirty="0" smtClean="0">
                <a:solidFill>
                  <a:schemeClr val="tx1"/>
                </a:solidFill>
              </a:rPr>
              <a:t>realiza </a:t>
            </a:r>
            <a:r>
              <a:rPr lang="es-CO" sz="1600" dirty="0">
                <a:solidFill>
                  <a:schemeClr val="tx1"/>
                </a:solidFill>
              </a:rPr>
              <a:t>la aplicación del desinfectante en </a:t>
            </a:r>
            <a:r>
              <a:rPr lang="es-CO" sz="1600" dirty="0" smtClean="0">
                <a:solidFill>
                  <a:schemeClr val="tx1"/>
                </a:solidFill>
              </a:rPr>
              <a:t>solución. </a:t>
            </a:r>
          </a:p>
          <a:p>
            <a:pPr algn="just"/>
            <a:endParaRPr lang="es-CO" sz="1600" dirty="0">
              <a:solidFill>
                <a:schemeClr val="tx1"/>
              </a:solidFill>
            </a:endParaRPr>
          </a:p>
          <a:p>
            <a:pPr algn="just"/>
            <a:r>
              <a:rPr lang="es-CO" sz="1600" dirty="0" smtClean="0">
                <a:solidFill>
                  <a:schemeClr val="tx1"/>
                </a:solidFill>
              </a:rPr>
              <a:t>Cabe anotar que el proceso </a:t>
            </a:r>
            <a:r>
              <a:rPr lang="es-CO" sz="1600" dirty="0">
                <a:solidFill>
                  <a:schemeClr val="tx1"/>
                </a:solidFill>
              </a:rPr>
              <a:t>de limpieza y desinfección </a:t>
            </a:r>
            <a:r>
              <a:rPr lang="es-CO" sz="1600" dirty="0" smtClean="0">
                <a:solidFill>
                  <a:schemeClr val="tx1"/>
                </a:solidFill>
              </a:rPr>
              <a:t>se llevará a cabo con los equipos </a:t>
            </a:r>
            <a:r>
              <a:rPr lang="es-CO" sz="1600" dirty="0">
                <a:solidFill>
                  <a:schemeClr val="tx1"/>
                </a:solidFill>
              </a:rPr>
              <a:t>adecuados y sustancias químicas avaladas por la autoridad competente; actividad realizada por personal experto y calificado</a:t>
            </a:r>
            <a:r>
              <a:rPr lang="es-CO" sz="1600" dirty="0" smtClean="0">
                <a:solidFill>
                  <a:schemeClr val="tx1"/>
                </a:solidFill>
              </a:rPr>
              <a:t>.</a:t>
            </a:r>
            <a:endParaRPr lang="es-CO" sz="16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790" y="1288001"/>
            <a:ext cx="1884470"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809" y="3865589"/>
            <a:ext cx="3794065" cy="228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rot="16200000">
            <a:off x="4743435" y="2413547"/>
            <a:ext cx="2823465" cy="338554"/>
          </a:xfrm>
          <a:prstGeom prst="rect">
            <a:avLst/>
          </a:prstGeom>
        </p:spPr>
        <p:txBody>
          <a:bodyPr wrap="none">
            <a:spAutoFit/>
          </a:bodyPr>
          <a:lstStyle/>
          <a:p>
            <a:pPr hangingPunct="0"/>
            <a:r>
              <a:rPr lang="es-CO" sz="1600" b="1" dirty="0"/>
              <a:t>HIDROLAVADORA INDUSTRIAL </a:t>
            </a:r>
            <a:endParaRPr lang="es-CO" sz="1600" dirty="0"/>
          </a:p>
        </p:txBody>
      </p:sp>
    </p:spTree>
    <p:extLst>
      <p:ext uri="{BB962C8B-B14F-4D97-AF65-F5344CB8AC3E}">
        <p14:creationId xmlns:p14="http://schemas.microsoft.com/office/powerpoint/2010/main" val="384260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68238"/>
            <a:ext cx="5745707" cy="1200329"/>
          </a:xfrm>
          <a:prstGeom prst="rect">
            <a:avLst/>
          </a:prstGeom>
          <a:noFill/>
        </p:spPr>
        <p:txBody>
          <a:bodyPr wrap="square" rtlCol="0">
            <a:spAutoFit/>
          </a:bodyPr>
          <a:lstStyle/>
          <a:p>
            <a:pPr algn="ctr"/>
            <a:r>
              <a:rPr lang="es-CO" sz="2400" b="1" dirty="0" smtClean="0"/>
              <a:t>EPP PERSONAL CUADRILLA </a:t>
            </a:r>
          </a:p>
          <a:p>
            <a:pPr algn="ctr"/>
            <a:r>
              <a:rPr lang="es-CO" sz="2400" b="1" dirty="0" smtClean="0"/>
              <a:t>Y SUSTANCIAS QUIMICAS A UTILIZADAS</a:t>
            </a:r>
          </a:p>
          <a:p>
            <a:pPr algn="ctr"/>
            <a:r>
              <a:rPr lang="es-CO" sz="2400" b="1" dirty="0" smtClean="0"/>
              <a:t> EN EL PROCESO</a:t>
            </a:r>
            <a:endParaRPr lang="es-CO"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4584"/>
            <a:ext cx="3862315" cy="323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147" y="1824897"/>
            <a:ext cx="4942978" cy="2376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985147" y="1261335"/>
            <a:ext cx="4942978" cy="523220"/>
          </a:xfrm>
          <a:prstGeom prst="rect">
            <a:avLst/>
          </a:prstGeom>
        </p:spPr>
        <p:txBody>
          <a:bodyPr wrap="square">
            <a:spAutoFit/>
          </a:bodyPr>
          <a:lstStyle/>
          <a:p>
            <a:pPr algn="ctr" hangingPunct="0"/>
            <a:r>
              <a:rPr lang="es-CO" sz="1400" b="1" dirty="0"/>
              <a:t>BENZIRAL PRODUCTO DESINFECTANTE </a:t>
            </a:r>
            <a:r>
              <a:rPr lang="es-CO" sz="1400" b="1" dirty="0" smtClean="0"/>
              <a:t>(Uso en Paredes)</a:t>
            </a:r>
            <a:endParaRPr lang="es-CO" sz="1400" dirty="0"/>
          </a:p>
          <a:p>
            <a:pPr algn="ctr" hangingPunct="0"/>
            <a:r>
              <a:rPr lang="es-CO" sz="1400" b="1" dirty="0"/>
              <a:t>(a base de amonio cuaternario de quinta generación)</a:t>
            </a:r>
            <a:endParaRPr lang="es-CO" sz="1400"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884" y="4367172"/>
            <a:ext cx="2784143" cy="19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3929543" y="4895742"/>
            <a:ext cx="2464906" cy="738664"/>
          </a:xfrm>
          <a:prstGeom prst="rect">
            <a:avLst/>
          </a:prstGeom>
        </p:spPr>
        <p:txBody>
          <a:bodyPr wrap="none">
            <a:spAutoFit/>
          </a:bodyPr>
          <a:lstStyle/>
          <a:p>
            <a:pPr algn="ctr"/>
            <a:r>
              <a:rPr lang="es-CO" sz="1400" b="1" dirty="0"/>
              <a:t>HIPOCLORITO DE </a:t>
            </a:r>
            <a:r>
              <a:rPr lang="es-CO" sz="1400" b="1" dirty="0" smtClean="0"/>
              <a:t>SODIO</a:t>
            </a:r>
          </a:p>
          <a:p>
            <a:pPr algn="ctr"/>
            <a:r>
              <a:rPr lang="es-CO" sz="1400" b="1" dirty="0" smtClean="0"/>
              <a:t>Desinfectante para uso en piso</a:t>
            </a:r>
          </a:p>
          <a:p>
            <a:pPr algn="ctr"/>
            <a:endParaRPr lang="es-CO" sz="1400" dirty="0"/>
          </a:p>
        </p:txBody>
      </p:sp>
      <p:sp>
        <p:nvSpPr>
          <p:cNvPr id="16" name="15 Rectángulo"/>
          <p:cNvSpPr/>
          <p:nvPr/>
        </p:nvSpPr>
        <p:spPr>
          <a:xfrm>
            <a:off x="43147" y="1536567"/>
            <a:ext cx="3819168" cy="307777"/>
          </a:xfrm>
          <a:prstGeom prst="rect">
            <a:avLst/>
          </a:prstGeom>
        </p:spPr>
        <p:txBody>
          <a:bodyPr wrap="square">
            <a:spAutoFit/>
          </a:bodyPr>
          <a:lstStyle/>
          <a:p>
            <a:pPr algn="ctr" hangingPunct="0"/>
            <a:r>
              <a:rPr lang="es-CO" sz="1400" b="1" dirty="0" smtClean="0"/>
              <a:t>ELEMENTOS DE PROTECCION PERSONAL</a:t>
            </a:r>
            <a:endParaRPr lang="es-CO" sz="1400" dirty="0"/>
          </a:p>
        </p:txBody>
      </p:sp>
    </p:spTree>
    <p:extLst>
      <p:ext uri="{BB962C8B-B14F-4D97-AF65-F5344CB8AC3E}">
        <p14:creationId xmlns:p14="http://schemas.microsoft.com/office/powerpoint/2010/main" val="400073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409436" y="1244224"/>
            <a:ext cx="3921970" cy="494049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5">
                  <a:lumMod val="40000"/>
                  <a:lumOff val="60000"/>
                </a:scheme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67" y="1374469"/>
            <a:ext cx="3776907"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2197290" y="218366"/>
            <a:ext cx="5745707" cy="461665"/>
          </a:xfrm>
          <a:prstGeom prst="rect">
            <a:avLst/>
          </a:prstGeom>
          <a:noFill/>
        </p:spPr>
        <p:txBody>
          <a:bodyPr wrap="square" rtlCol="0">
            <a:spAutoFit/>
          </a:bodyPr>
          <a:lstStyle/>
          <a:p>
            <a:pPr algn="ctr"/>
            <a:r>
              <a:rPr lang="es-CO" sz="2400" b="1" dirty="0" smtClean="0"/>
              <a:t>PUESTA EN MARCHA DE LA ACTIVIDAD</a:t>
            </a:r>
            <a:endParaRPr lang="es-CO" sz="2400" b="1" dirty="0"/>
          </a:p>
        </p:txBody>
      </p:sp>
      <p:sp>
        <p:nvSpPr>
          <p:cNvPr id="6" name="5 CuadroTexto"/>
          <p:cNvSpPr txBox="1"/>
          <p:nvPr/>
        </p:nvSpPr>
        <p:spPr>
          <a:xfrm>
            <a:off x="4667534" y="1230576"/>
            <a:ext cx="4176215" cy="5016758"/>
          </a:xfrm>
          <a:prstGeom prst="rect">
            <a:avLst/>
          </a:prstGeom>
          <a:ln w="38100"/>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600" dirty="0" smtClean="0"/>
              <a:t>En la fecha se realizó la firma del Acta de Inicio. (Abril 13 de 2020)</a:t>
            </a:r>
          </a:p>
          <a:p>
            <a:pPr algn="just"/>
            <a:endParaRPr lang="es-CO" sz="1600" dirty="0"/>
          </a:p>
          <a:p>
            <a:pPr algn="just"/>
            <a:r>
              <a:rPr lang="es-CO" sz="1600" dirty="0" smtClean="0"/>
              <a:t>Igualmente se llevó a cabo reunión con el Contratista, en la cual se definió el cronograma de la semana 1</a:t>
            </a:r>
          </a:p>
          <a:p>
            <a:pPr algn="just"/>
            <a:endParaRPr lang="es-CO" sz="1600" dirty="0"/>
          </a:p>
          <a:p>
            <a:pPr algn="just"/>
            <a:r>
              <a:rPr lang="es-CO" sz="1600" dirty="0" smtClean="0"/>
              <a:t>Se solicitó al contratista informe diario de actividades con metraje, fotos y videos cortos.</a:t>
            </a:r>
          </a:p>
          <a:p>
            <a:pPr algn="just"/>
            <a:endParaRPr lang="es-CO" sz="1600" dirty="0"/>
          </a:p>
          <a:p>
            <a:pPr algn="just"/>
            <a:r>
              <a:rPr lang="es-CO" sz="1600" dirty="0" smtClean="0"/>
              <a:t>Se coordinó el procedimiento para el abastecimiento de agua al contratista, tanto con el área comercial como con el área de Acueducto.</a:t>
            </a:r>
          </a:p>
          <a:p>
            <a:pPr algn="just"/>
            <a:endParaRPr lang="es-CO" sz="1600" dirty="0"/>
          </a:p>
          <a:p>
            <a:pPr algn="just"/>
            <a:r>
              <a:rPr lang="es-CO" sz="1600" dirty="0" smtClean="0"/>
              <a:t>Se define el horario de la actividad, el cual será de 4 pm a 12m</a:t>
            </a:r>
          </a:p>
          <a:p>
            <a:pPr algn="just"/>
            <a:endParaRPr lang="es-CO" sz="1600" dirty="0"/>
          </a:p>
          <a:p>
            <a:pPr algn="just"/>
            <a:r>
              <a:rPr lang="es-CO" sz="1600" dirty="0" smtClean="0"/>
              <a:t>Se define inicio de actividades el día 14 de Abril de 2020</a:t>
            </a:r>
            <a:endParaRPr lang="es-CO" sz="1600" dirty="0"/>
          </a:p>
        </p:txBody>
      </p:sp>
    </p:spTree>
    <p:extLst>
      <p:ext uri="{BB962C8B-B14F-4D97-AF65-F5344CB8AC3E}">
        <p14:creationId xmlns:p14="http://schemas.microsoft.com/office/powerpoint/2010/main" val="25851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Rectángulo redondeado"/>
          <p:cNvSpPr/>
          <p:nvPr/>
        </p:nvSpPr>
        <p:spPr>
          <a:xfrm>
            <a:off x="123092" y="2787555"/>
            <a:ext cx="8897815" cy="128289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s-CO" sz="4000" dirty="0" smtClean="0"/>
          </a:p>
          <a:p>
            <a:pPr algn="ctr"/>
            <a:endParaRPr lang="es-CO" sz="4000" dirty="0"/>
          </a:p>
          <a:p>
            <a:pPr algn="ctr"/>
            <a:endParaRPr lang="es-CO" sz="4000" dirty="0"/>
          </a:p>
          <a:p>
            <a:pPr algn="ctr"/>
            <a:r>
              <a:rPr lang="es-CO" sz="4000" dirty="0" smtClean="0"/>
              <a:t>GRACIAS!!!</a:t>
            </a:r>
            <a:endParaRPr lang="es-CO" sz="4000" dirty="0"/>
          </a:p>
          <a:p>
            <a:pPr algn="ctr"/>
            <a:endParaRPr lang="es-CO" sz="2400" dirty="0"/>
          </a:p>
          <a:p>
            <a:pPr algn="ctr"/>
            <a:endParaRPr lang="es-CO" sz="2400" dirty="0"/>
          </a:p>
          <a:p>
            <a:pPr algn="ctr"/>
            <a:endParaRPr lang="es-CO" sz="2400" dirty="0" smtClean="0"/>
          </a:p>
          <a:p>
            <a:pPr algn="ctr"/>
            <a:endParaRPr lang="es-CO" sz="2400" dirty="0"/>
          </a:p>
          <a:p>
            <a:pPr algn="ctr"/>
            <a:endParaRPr lang="es-CO" sz="2400" dirty="0"/>
          </a:p>
        </p:txBody>
      </p:sp>
    </p:spTree>
    <p:extLst>
      <p:ext uri="{BB962C8B-B14F-4D97-AF65-F5344CB8AC3E}">
        <p14:creationId xmlns:p14="http://schemas.microsoft.com/office/powerpoint/2010/main" val="3218477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1349</TotalTime>
  <Words>644</Words>
  <Application>Microsoft Office PowerPoint</Application>
  <PresentationFormat>Presentación en pantalla (4:3)</PresentationFormat>
  <Paragraphs>71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Edgar Giraldo</cp:lastModifiedBy>
  <cp:revision>71</cp:revision>
  <cp:lastPrinted>2019-03-26T16:51:12Z</cp:lastPrinted>
  <dcterms:created xsi:type="dcterms:W3CDTF">2019-01-28T21:00:21Z</dcterms:created>
  <dcterms:modified xsi:type="dcterms:W3CDTF">2020-04-15T23:23:21Z</dcterms:modified>
</cp:coreProperties>
</file>